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La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3d4da7c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73d4da7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3d4da7ce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73d4da7ce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3d4da7ce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73d4da7ce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3d4da7c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73d4da7c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3d4da7ce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73d4da7ce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3d4da7c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73d4da7c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Key Difference from Semiring</a:t>
            </a:r>
            <a:r>
              <a:rPr lang="en">
                <a:solidFill>
                  <a:schemeClr val="dk1"/>
                </a:solidFill>
              </a:rPr>
              <a:t>: Rings require additive inverses (subtraction). Semirings </a:t>
            </a:r>
            <a:r>
              <a:rPr i="1" lang="en">
                <a:solidFill>
                  <a:schemeClr val="dk1"/>
                </a:solidFill>
              </a:rPr>
              <a:t>do not</a:t>
            </a:r>
            <a:r>
              <a:rPr lang="en">
                <a:solidFill>
                  <a:schemeClr val="dk1"/>
                </a:solidFill>
              </a:rPr>
              <a:t> (e.g., tropical semiring lacks $a + (-a) = 0$).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3d4da7ce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73d4da7ce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Key Difference from Semiring</a:t>
            </a:r>
            <a:r>
              <a:rPr lang="en">
                <a:solidFill>
                  <a:schemeClr val="dk1"/>
                </a:solidFill>
              </a:rPr>
              <a:t>: Rings require additive inverses (subtraction). Semirings </a:t>
            </a:r>
            <a:r>
              <a:rPr i="1" lang="en">
                <a:solidFill>
                  <a:schemeClr val="dk1"/>
                </a:solidFill>
              </a:rPr>
              <a:t>do not</a:t>
            </a:r>
            <a:r>
              <a:rPr lang="en">
                <a:solidFill>
                  <a:schemeClr val="dk1"/>
                </a:solidFill>
              </a:rPr>
              <a:t> (e.g., tropical semiring lacks $a + (-a) = 0$).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3d4da7ce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73d4da7ce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3d4da7c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73d4da7c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3d4da7ce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73d4da7ce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3d4da7ce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73d4da7ce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3d4da7c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3d4da7c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3d4da7ce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3d4da7ce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3d4da7ce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3d4da7ce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3d4da7ce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73d4da7ce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3d4da7ce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3d4da7ce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3d4da7ce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73d4da7ce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Deterministic WFST: Rare in practice due to weight constraints.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3d4da7ce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73d4da7c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Deterministic WFST: Rare in practice due to weight constraints.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3d4da7c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73d4da7c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3d4da7ce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73d4da7ce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3d4da7ce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73d4da7ce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3d4da7ce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73d4da7ce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3d4da7cee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3d4da7cee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3d4da7ce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73d4da7ce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3d4da7ce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73d4da7ce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3d4da7ce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73d4da7ce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3d4da7ce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73d4da7ce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3d4da7ce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73d4da7ce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3d4da7ce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73d4da7ce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3d4da7ce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73d4da7ce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3d4da7ce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3d4da7ce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3d4da7ce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73d4da7ce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3d4da7ce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73d4da7ce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3d4da7cee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3d4da7ce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3d4da7ce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73d4da7ce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3d4da7ce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73d4da7ce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3d4da7ce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73d4da7ce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3d4da7ce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73d4da7ce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3d4da7cee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73d4da7ce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3d4da7ce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73d4da7ce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3d4da7cee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73d4da7cee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3d4da7ce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73d4da7ce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3d4da7ce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73d4da7ce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3d4da7ce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73d4da7ce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3d4da7cee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3d4da7cee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3d4da7ce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73d4da7ce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3d4da7ce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73d4da7ce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73d4da7ce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73d4da7ce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3d4da7ce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73d4da7ce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3d4da7cee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73d4da7cee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3d4da7ce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73d4da7ce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3d4da7ce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373d4da7ce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3d4da7ce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73d4da7ce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3d4da7ce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73d4da7ce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3d4da7ce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73d4da7ce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3d4da7cee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3d4da7cee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3d4da7cee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73d4da7cee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73d4da7ce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73d4da7ce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3d4da7ce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73d4da7ce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3d4da7ce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73d4da7ce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73d4da7cee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73d4da7cee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73d4da7ce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73d4da7ce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3d4da7ce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73d4da7ce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3d4da7ce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73d4da7ce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3d4da7ce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73d4da7ce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73d4da7ce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73d4da7ce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d4da7c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73d4da7c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3d4da7ce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373d4da7ce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3d4da7cee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373d4da7cee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73d4da7cee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373d4da7cee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73d4da7ce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73d4da7ce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73d4da7ce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73d4da7ce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3d4da7ce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73d4da7ce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3d4da7ce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73d4da7ce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73ffdc38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373ffdc38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3d4da7cee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73d4da7cee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d4da7cee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73d4da7cee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3d4da7ce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73d4da7ce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3d4da7cee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73d4da7cee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73d4da7cee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73d4da7cee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73d4da7ce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73d4da7c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73ffdc38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73ffdc38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3ffdc38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373ffdc38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3d4da7c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73d4da7c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hyperlink" Target="https://commons.wikimedia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commons.wikimedia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qrtranslator.com/" TargetMode="External"/><Relationship Id="rId4" Type="http://schemas.openxmlformats.org/officeDocument/2006/relationships/image" Target="../media/image1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en.wikipedia.org/wiki/Directed_acyclic_graph" TargetMode="External"/><Relationship Id="rId4" Type="http://schemas.openxmlformats.org/officeDocument/2006/relationships/hyperlink" Target="https://direct.mit.edu/books/monograph/4016/Finite-State-Machines-in-HardwareTheory-and-Design" TargetMode="External"/><Relationship Id="rId5" Type="http://schemas.openxmlformats.org/officeDocument/2006/relationships/hyperlink" Target="https://www.openfst.org/twiki/bin/view/FST/WebHome" TargetMode="External"/><Relationship Id="rId6" Type="http://schemas.openxmlformats.org/officeDocument/2006/relationships/hyperlink" Target="https://cs.nyu.edu/~mohri/pub/fla.pdf" TargetMode="External"/><Relationship Id="rId7" Type="http://schemas.openxmlformats.org/officeDocument/2006/relationships/hyperlink" Target="https://wellformedness.com/courses/fstp/" TargetMode="External"/><Relationship Id="rId8" Type="http://schemas.openxmlformats.org/officeDocument/2006/relationships/hyperlink" Target="https://colab.research.google.com/drive/1pE1Q3rR_EOnqBUm-xMMjrPqPpjQjiPcx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fst/hfst" TargetMode="External"/><Relationship Id="rId4" Type="http://schemas.openxmlformats.org/officeDocument/2006/relationships/hyperlink" Target="https://hfst.github.io/" TargetMode="External"/><Relationship Id="rId5" Type="http://schemas.openxmlformats.org/officeDocument/2006/relationships/hyperlink" Target="https://doi.org/10.1006/csla.2001.0184" TargetMode="External"/><Relationship Id="rId6" Type="http://schemas.openxmlformats.org/officeDocument/2006/relationships/hyperlink" Target="https://cdn.wildapricot.com/419424/resources/Documents/Outreach/Distinguished%20lectures/MichaelRiley2014SeptSlides.pdf?version=1698754341000&amp;Policy=eyJTdGF0ZW1lbnQiOiBbeyJSZXNvdXJjZSI6Imh0dHBzOi8vY2RuLndpbGRhcHJpY290LmNvbS80MTk0MjQvcmVzb3VyY2VzL0RvY3VtZW50cy9PdXRyZWFjaC9EaXN0aW5ndWlzaGVkJTIwbGVjdHVyZXMvTWljaGFlbFJpbGV5MjAxNFNlcHRTbGlkZXMucGRmP3ZlcnNpb249MTY5ODc1NDM0MTAwMCIsIkNvbmRpdGlvbiI6eyJEYXRlTGVzc1RoYW4iOnsiQVdTOkVwb2NoVGltZSI6MTc1NDAxMzAyNn0sIklwQWRkcmVzcyI6eyJBV1M6U291cmNlSXAiOiIwLjAuMC4wLzAifX19XX0_&amp;Signature=pFw4WUWPINVCG3dAFssVnzr3V6YZzjUM3NebTyPIUStph5OGCLq0rsPuB2F5JB40Oitsqe39N6EjUnLjamDr3mDrN~zOfptDBSiEsd1Q3GH3GyBx5yY8yAw69qf3KFtlspyLeWdBD7oekhyxDXXN18jnYwvpxYlYCoiaPxjMCUIEoX27wpwtnm7AlbdJX1GD5QYUpUQMgmw0rljMzeKklkAbyZ5abwv7euWBY9~6mL~iJDgEXSQPBN396i7kpe~vK9aJxXPOP36ow80a2zZKivmrc2WPbmkNTf-ZgZFlAzZzdKMjZizBWP5Hvcpa5v6YdzRwRmTrmgVvi9sWUSSSEA__&amp;Key-Pair-Id=K27MGQSHTHAGGF" TargetMode="External"/><Relationship Id="rId7" Type="http://schemas.openxmlformats.org/officeDocument/2006/relationships/hyperlink" Target="https://homes.esat.kuleuven.be/~spch/flavor/reports/fst_report.pdf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openfst.org/twiki/pub/FST/FstSltTutorial/part1.pdf" TargetMode="External"/><Relationship Id="rId4" Type="http://schemas.openxmlformats.org/officeDocument/2006/relationships/hyperlink" Target="https://k2-fsa.github.io/kaldifst/referencens/index.html" TargetMode="External"/><Relationship Id="rId5" Type="http://schemas.openxmlformats.org/officeDocument/2006/relationships/hyperlink" Target="https://hollingk.github.io/tutorials/JHU_tutoria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6849"/>
              <a:buNone/>
            </a:pPr>
            <a:r>
              <a:rPr lang="en" sz="4380"/>
              <a:t>Weighted Finite State Transducers </a:t>
            </a:r>
            <a:endParaRPr sz="43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6849"/>
              <a:buNone/>
            </a:pPr>
            <a:r>
              <a:rPr lang="en" sz="4380"/>
              <a:t>(WFST)</a:t>
            </a:r>
            <a:endParaRPr sz="3499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41625"/>
            <a:ext cx="85206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rgbClr val="0000FF"/>
                </a:solidFill>
              </a:rPr>
              <a:t>(Invited Lecture@University of Taxila)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Ye Kyaw Thu</a:t>
            </a:r>
            <a:br>
              <a:rPr lang="en"/>
            </a:br>
            <a:r>
              <a:rPr lang="en"/>
              <a:t>Lab Leader, LU Lab., Myanmar</a:t>
            </a:r>
            <a:endParaRPr/>
          </a:p>
        </p:txBody>
      </p:sp>
      <p:pic>
        <p:nvPicPr>
          <p:cNvPr id="56" name="Google Shape;56;p13" title="LU-lab-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200" y="191300"/>
            <a:ext cx="2020002" cy="71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335225" y="4449150"/>
            <a:ext cx="2513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30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Ju</a:t>
            </a:r>
            <a:r>
              <a:rPr lang="en" sz="1800">
                <a:solidFill>
                  <a:schemeClr val="dk2"/>
                </a:solidFill>
              </a:rPr>
              <a:t>ly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2025 (S</a:t>
            </a:r>
            <a:r>
              <a:rPr lang="en" sz="1800">
                <a:solidFill>
                  <a:schemeClr val="dk2"/>
                </a:solidFill>
              </a:rPr>
              <a:t>UN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7725"/>
            <a:ext cx="8405698" cy="162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64100" y="2870400"/>
            <a:ext cx="83472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တကယ်လို့ ပိုက်ဆံပေးပြီးမှ သုံးရမယ် ဆိုရင် တံခါးက ပိတ်နေတဲ့ state က စမယ်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အကြွေ ၁၀၀ ပြည့်အောင်ထည့်မှ locker တံခါးက ပွင့်မယ်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အကြွေ ၅၀ စေ့ကိုလည်း လက်ခံတယ် (၁၀၀ ပြည့်အောင် နှစ်ခါထည့်ရမယ်)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ကိုယ့်ရဲ့ အိတ်ဘာညာ ကိုထည့်ပြီးမှ lock လုပ်တဲ့ အထိ simulation လုပ်ကြည့်ရင် အထက်ပါ လိုမျိုး state machine ဖြစ်လိမ့်မယ်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(Temperature Controller)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3" title="temperature_controll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8091451" cy="31724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970750" y="4364325"/>
            <a:ext cx="736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Finite State Machines in Hardware (Volnei A. Pedroni, the MIT Press, 2013)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(7 Segment Display)</a:t>
            </a:r>
            <a:endParaRPr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4" title="7_segment_disp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41525"/>
            <a:ext cx="7158983" cy="3092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1942975" y="4516725"/>
            <a:ext cx="715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Reference: </a:t>
            </a:r>
            <a:r>
              <a:rPr lang="en" sz="2000"/>
              <a:t>Finite State Machines in Hardware (Volnei A. Pedroni, the MIT Press, 2013)</a:t>
            </a:r>
            <a:endParaRPr sz="2000"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909200" y="4059525"/>
            <a:ext cx="66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50">
                <a:solidFill>
                  <a:schemeClr val="dk1"/>
                </a:solidFill>
              </a:rPr>
              <a:t>Fig. A 7-segment display works by controlling individual segments (a-g)</a:t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(7 Segment Display)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025375" y="4211925"/>
            <a:ext cx="474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Fig.Mapping between 7 segments and characters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450" y="193975"/>
            <a:ext cx="1276250" cy="4563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955700"/>
            <a:ext cx="63063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7 segment display (i.e. a, b, c, d, e, f, g)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ဘယ် segment တွေကို ON (1) or OFF (0) လုပ်မလဲ ဆိုတာကို သတ်မှတ်ရတယ်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Truth table (သို့) lookup table ဆောက်ရတယ်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ဒါကိုလည်း finite state machine အနေနဲ့ မြင်လို့ ရတယ်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Mapping ကိုသိမ်းထားတဲ့ dictionary အနေနဲ့လည်း စဉ်းစားလို့ ရတယ်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9557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</a:t>
            </a:r>
            <a:r>
              <a:rPr b="1" i="1" lang="en" sz="2100"/>
              <a:t>semiring</a:t>
            </a:r>
            <a:r>
              <a:rPr lang="en" sz="2100"/>
              <a:t> (K, ⊕, ⊗, 0, 1) is a ring that may lack negation.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Sum (⊕): Computes the weight of a sequence (sum of the weights of the paths labeled with that sequence)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Product (⊗): Computes the weight of a path (product of the weights of constituent transitions)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Where: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⊕</a:t>
            </a:r>
            <a:r>
              <a:rPr baseline="-25000" lang="en" sz="2100"/>
              <a:t>log</a:t>
            </a:r>
            <a:r>
              <a:rPr lang="en" sz="2100"/>
              <a:t> is defined by: x ⊕</a:t>
            </a:r>
            <a:r>
              <a:rPr baseline="-25000" lang="en" sz="2100"/>
              <a:t>log</a:t>
            </a:r>
            <a:r>
              <a:rPr lang="en" sz="2100"/>
              <a:t> y = − log(e</a:t>
            </a:r>
            <a:r>
              <a:rPr baseline="30000" lang="en" sz="2100"/>
              <a:t>−x</a:t>
            </a:r>
            <a:r>
              <a:rPr lang="en" sz="2100"/>
              <a:t> + e</a:t>
            </a:r>
            <a:r>
              <a:rPr baseline="30000" lang="en" sz="2100"/>
              <a:t>−y</a:t>
            </a:r>
            <a:r>
              <a:rPr lang="en" sz="2100"/>
              <a:t> 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∧ is the longest common prefix operator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The string semiring is a left semiring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9557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∧ is the Longest Common Prefix (LCP) Operator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String Semiring Context: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⊕ = ∧ (LCP): Given two strings, output their longest shared prefix.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Example: "hello" ∧ "heap" = "he".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⊗ = . (concatenation): "he" ⊗ "llo" = "hello"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Why LCP?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In text processing, LCP helps merge paths with shared prefixes (e.g., in morphology FSTs for word stems).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5" y="1077775"/>
            <a:ext cx="8153426" cy="3392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(Semiring)</a:t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941525"/>
            <a:ext cx="8520601" cy="290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</a:t>
            </a:r>
            <a:r>
              <a:rPr lang="en"/>
              <a:t>Semiring</a:t>
            </a:r>
            <a:r>
              <a:rPr lang="en"/>
              <a:t>)</a:t>
            </a:r>
            <a:endParaRPr/>
          </a:p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879500"/>
            <a:ext cx="84195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Why Different Semirings?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Tropical: Optimize for cost (e.g., speech recognition lattices).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Probability: Model stochastic processes (e.g., language models).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String: Build transducers for text (e.g., "c a t" → "cat").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"What happens if we use the tropical semiring in a spell-checker FST?"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Finds the lowest-cost (most probable) correction.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"Why can’t we use the boolean semiring for weighted tasks?"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It discards weight information (only accept/reject).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(Finite State Automaton (FSA))</a:t>
            </a:r>
            <a:endParaRPr/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789125"/>
            <a:ext cx="6560349" cy="4050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07350"/>
            <a:ext cx="8520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18675" y="1017750"/>
            <a:ext cx="8313600" cy="3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Who am I?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State Machines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Formalization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FSA Construction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FST Construction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Openfst Operations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WFST Spoken Dialect Translation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WFST POS Tagging (demo)</a:t>
            </a:r>
            <a:endParaRPr sz="3000"/>
          </a:p>
          <a:p>
            <a:pPr indent="-390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(Finite State Transducer (FST))</a:t>
            </a:r>
            <a:endParaRPr/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41525"/>
            <a:ext cx="7304986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(Weighted Finite State Transducer (WFST))</a:t>
            </a:r>
            <a:endParaRPr/>
          </a:p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17725"/>
            <a:ext cx="8399974" cy="3392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(Weighted Finite State Transducer (WFST))</a:t>
            </a:r>
            <a:endParaRPr/>
          </a:p>
        </p:txBody>
      </p:sp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1525"/>
            <a:ext cx="8315360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267701" cy="19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692700" y="3017025"/>
            <a:ext cx="804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FSA:</a:t>
            </a:r>
            <a:r>
              <a:rPr lang="en" sz="2100"/>
              <a:t> Regular expression matching.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FST:</a:t>
            </a:r>
            <a:r>
              <a:rPr lang="en" sz="2100"/>
              <a:t> "cat" $\to$ "cats" (pluralization rules).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WFST:</a:t>
            </a:r>
            <a:r>
              <a:rPr lang="en" sz="2100"/>
              <a:t> Speech recognition lattices.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533975" y="868100"/>
            <a:ext cx="8202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Non-deterministic FST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Input</a:t>
            </a:r>
            <a:r>
              <a:rPr b="1" lang="en" sz="2100"/>
              <a:t>:</a:t>
            </a:r>
            <a:r>
              <a:rPr lang="en" sz="2100"/>
              <a:t> </a:t>
            </a:r>
            <a:r>
              <a:rPr lang="en" sz="2100"/>
              <a:t>"read"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1: "read" → "reed" (verb)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2: "read" → "red" (past tense)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Same input, multiple outputs.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Non-deterministic WFST</a:t>
            </a:r>
            <a:r>
              <a:rPr lang="en" sz="2100"/>
              <a:t> (Tropical Semiring)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Input:</a:t>
            </a:r>
            <a:r>
              <a:rPr lang="en" sz="2100"/>
              <a:t> "cat"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1: "cat" → "cats" (cost = 1.2)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Path 2: "cat" → "cat" (cost = 0.5)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Best path: min⁡(1.2, 0.5) = 0.5  → Output "cat".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Formalization (FSA, FST, WFST)</a:t>
            </a:r>
            <a:endParaRPr/>
          </a:p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533975" y="868100"/>
            <a:ext cx="8202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FSTs/WFSTs </a:t>
            </a:r>
            <a:r>
              <a:rPr lang="en" sz="2100"/>
              <a:t>are typically non-deterministic in practice (ambiguity in input/output mappings).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Deterministic </a:t>
            </a:r>
            <a:r>
              <a:rPr lang="en" sz="2100"/>
              <a:t>variants exist but are restrictive (no ε-transitions, unique paths).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Non-determinism</a:t>
            </a:r>
            <a:r>
              <a:rPr lang="en" sz="2100"/>
              <a:t> enables compact modeling of ambiguity but increases computational cost.</a:t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939875" y="1549600"/>
            <a:ext cx="48924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ကြက်ဖတွန်သံကို FSA ဆောက်ပြီး၊ testing လုပ်ကြည့်ကြရအောင်။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ဝီကီမီဒီယာကနေ ယူလာတဲ့ပုံ။ မန္တလေးက ကြက်ဖတဲ့… </a:t>
            </a:r>
            <a:endParaRPr sz="2100"/>
          </a:p>
        </p:txBody>
      </p:sp>
      <p:pic>
        <p:nvPicPr>
          <p:cNvPr id="251" name="Google Shape;251;p38" title="Portrait_of_a_Rooster_-_Mandalay_-_Myanmar_(Burma)_(1196315450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3086465" cy="4115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8663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https://commons.wikimedia.org/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533975" y="868100"/>
            <a:ext cx="8202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အောက်ပါအတိုင်း ဖိုင်လေးဖိုင် ပြင်ဆင်ခဲ့တယ်။</a:t>
            </a:r>
            <a:r>
              <a:rPr lang="en" sz="2100"/>
              <a:t>  </a:t>
            </a:r>
            <a:endParaRPr sz="210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30500"/>
            <a:ext cx="8058150" cy="30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rooster.txt</a:t>
            </a:r>
            <a:r>
              <a:rPr lang="en" sz="2100"/>
              <a:t> ဖိုင်ထဲမှာ အောက်ပါအတိုင်း FSA ကို utf-8, plain text ဖိုင်အနေနဲ့ ဆောက်ထားတယ်။ 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 1 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 2 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 3 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 4 အွတ်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Input symbol</a:t>
            </a:r>
            <a:r>
              <a:rPr lang="en" sz="2100"/>
              <a:t> ဖိုင် လိုအပ်တယ်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syllable.syms</a:t>
            </a:r>
            <a:r>
              <a:rPr lang="en" sz="2100"/>
              <a:t> ဖိုင်ထဲမှာက အောက်ပါအတိုင်း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TAB သို့မဟုတ် Space နဲ့ခြားပါ</a:t>
            </a:r>
            <a:endParaRPr sz="2100">
              <a:solidFill>
                <a:srgbClr val="FF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ထိပ်ဆုံးလိုင်းမှာ Epsilon ကိုသတ်မှတ်ပါ</a:t>
            </a:r>
            <a:r>
              <a:rPr lang="en" sz="2100"/>
              <a:t> (&lt;eps&gt;, ε သုံးလည်းရတယ်)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&lt;epsilon&gt;       0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   1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      2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    3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420475" y="585350"/>
            <a:ext cx="6411900" cy="4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Doctor of Science, GITS, Waseda University, Tokyo, Japan (26th October 2011)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Master of Science, GITS, Waseda University, Tokyo, Japan (15th March 2006)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Graduation of One Year Special Japanese Language Course, The Japanese Language School of the International Student Institute (国際学友会日本語学校), Tokyo, Japan (12th March 2004)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Bachelor of Science (Physics), Dagon University, North Dagon, Myanmar (15th December 2000)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International Advanced Diploma in Computer Studies, NCC Education, UK (13th December 1999)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International Diploma in Computer Studies, NCC Education, UK (13th June 1998)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36725"/>
            <a:ext cx="1830085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Who Am I?</a:t>
            </a:r>
            <a:endParaRPr sz="2720"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correct_input.txt</a:t>
            </a:r>
            <a:r>
              <a:rPr lang="en" sz="2100"/>
              <a:t> ဖိုင်ထဲမှာက အောက်ပါအတိုင်း ကြက်တွန်သံကို မှန်မှန်ကန်ကန် ရိုက်ပေးထားတယ်။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အီး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533975" y="868100"/>
            <a:ext cx="82029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wrong</a:t>
            </a:r>
            <a:r>
              <a:rPr b="1" lang="en" sz="2100"/>
              <a:t>_input.txt</a:t>
            </a:r>
            <a:r>
              <a:rPr lang="en" sz="2100"/>
              <a:t> ဖိုင်ထဲမှာက အောက်ပါအတိုင်း ကြက်တွန်သံကို တမင်မှားရိုက်ထားတယ်။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အောက်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အွတ်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533975" y="868100"/>
            <a:ext cx="82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compile_and_test.sh ကိုတော့ ဆာဗာထဲဝင်ပြီး run ပြပါမယ်။</a:t>
            </a:r>
            <a:endParaRPr sz="21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61400"/>
            <a:ext cx="4604151" cy="3629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084026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5415130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6147950" y="1549600"/>
            <a:ext cx="26844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Run လိုက်ရင် မြင်ရမယ့် output တွေပါ</a:t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5440800" y="1087200"/>
            <a:ext cx="3391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Correct_input.txt အတွက်က </a:t>
            </a:r>
            <a:r>
              <a:rPr lang="en" sz="2100">
                <a:solidFill>
                  <a:srgbClr val="0000FF"/>
                </a:solidFill>
              </a:rPr>
              <a:t>Accept</a:t>
            </a:r>
            <a:r>
              <a:rPr lang="en" sz="2100"/>
              <a:t> ဖြစ်လိမ့်မယ်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ဆိုလိုတာက FSA ရဲ့ အဆုံး terminal node အထိ ရောက်သွားတယ်</a:t>
            </a:r>
            <a:endParaRPr sz="2100"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54331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5440800" y="1087200"/>
            <a:ext cx="3391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wrong</a:t>
            </a:r>
            <a:r>
              <a:rPr lang="en" sz="2100"/>
              <a:t>_input.txt အတွက်တော့ </a:t>
            </a:r>
            <a:r>
              <a:rPr lang="en" sz="2100">
                <a:solidFill>
                  <a:srgbClr val="FF0000"/>
                </a:solidFill>
              </a:rPr>
              <a:t>Reject</a:t>
            </a:r>
            <a:r>
              <a:rPr lang="en" sz="2100"/>
              <a:t> ပါ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ဆိုလိုတာက pass မဖြစ်ဘူး</a:t>
            </a:r>
            <a:endParaRPr sz="2100"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89648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33" name="Google Shape;33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0925"/>
            <a:ext cx="8839200" cy="62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70125"/>
            <a:ext cx="8622150" cy="1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311700" y="25812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rooster.bin (i.e FSA) ကို visualization လုပ်ကြည့်လို့ ရတယ်။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အရင်ဆုံး dot ဖိုင်ထုတ်ပြီးမှ pdf သို့မဟုတ် png ပြောင်း</a:t>
            </a:r>
            <a:endParaRPr sz="2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42" name="Google Shape;34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311700" y="24288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--os</a:t>
            </a:r>
            <a:r>
              <a:rPr lang="en" sz="2100"/>
              <a:t>ymbols option ပါ ပေးရင် အထက်ပါအတိုင်း output ပြောင်းသွားလိမ့်မယ်။ FSA မို့လို့ output မရှိလို့ syllable.syms ကိုပဲ သုံးလို့ရတယ်။ </a:t>
            </a:r>
            <a:endParaRPr sz="2100"/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125"/>
            <a:ext cx="8839197" cy="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325"/>
            <a:ext cx="8777926" cy="8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51" name="Google Shape;35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1"/>
          <p:cNvSpPr txBox="1"/>
          <p:nvPr>
            <p:ph idx="1" type="body"/>
          </p:nvPr>
        </p:nvSpPr>
        <p:spPr>
          <a:xfrm>
            <a:off x="311700" y="2428825"/>
            <a:ext cx="8520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Wrong_input.bin ကိုလည်း pdf ဖိုင် သို့မဟုတ် ပုံဖိုင် ထုတ်ကြည့်ရအောင်</a:t>
            </a:r>
            <a:endParaRPr sz="2100"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3725"/>
            <a:ext cx="8839197" cy="46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22525"/>
            <a:ext cx="8679898" cy="87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Who Am I? </a:t>
            </a:r>
            <a:endParaRPr sz="272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36725"/>
            <a:ext cx="5269332" cy="395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6"/>
          <p:cNvSpPr txBox="1"/>
          <p:nvPr/>
        </p:nvSpPr>
        <p:spPr>
          <a:xfrm>
            <a:off x="5820650" y="636725"/>
            <a:ext cx="31551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Research Associate  (Apr 2009 - Mar 2012) @Waseda University, Tokyo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Researcher (Apr 2012 to Mar 2016)@NICT, Kyoto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Researcher (Sept 2016 to Mar 2018)@Okayama Prefectural University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46000" y="4588725"/>
            <a:ext cx="602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Okayama Prefectural University (OPU), Okayama, Japan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(Myanmar Rooster)</a:t>
            </a:r>
            <a:endParaRPr/>
          </a:p>
        </p:txBody>
      </p:sp>
      <p:sp>
        <p:nvSpPr>
          <p:cNvPr id="360" name="Google Shape;36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311700" y="1028813"/>
            <a:ext cx="85206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ကြက်တွန်သံက မှားနေတဲ့ wrong.bin နဲ့ rooster.bin နဲ့ compose လုပ်ထားတဲ့ binary ဖိုင်ကို pdf ထုတ်ကြည့်တဲ့အခါမှာ မထုတ်ပေးနိုင်တာကို အောက်ပါအတိုင်း တွေ့ရပါလိမ့်မယ်</a:t>
            </a:r>
            <a:endParaRPr sz="2100"/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28525"/>
            <a:ext cx="8603701" cy="8481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FSM Construction (Pyit Taing Htaung Simulation)</a:t>
            </a:r>
            <a:endParaRPr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65325"/>
            <a:ext cx="5688382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FSM Construction (Pyit Taing Htaung Simulation)</a:t>
            </a:r>
            <a:endParaRPr/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125"/>
            <a:ext cx="8107331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(Pyit Taing Htaung Simulation)</a:t>
            </a:r>
            <a:endParaRPr/>
          </a:p>
        </p:txBody>
      </p:sp>
      <p:sp>
        <p:nvSpPr>
          <p:cNvPr id="382" name="Google Shape;3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12925"/>
            <a:ext cx="6884713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4668400" y="4744800"/>
            <a:ext cx="1761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Fig. simulate.sh</a:t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FSA Construction (Pyit Taing Htaung Simulation)</a:t>
            </a:r>
            <a:endParaRPr/>
          </a:p>
        </p:txBody>
      </p:sp>
      <p:sp>
        <p:nvSpPr>
          <p:cNvPr id="390" name="Google Shape;39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311700" y="3410725"/>
            <a:ext cx="8520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ပစ်တိုင်းထောင် အရုပ်ကို simulation အကြမ်း လုပ်ကြည့်တာပါ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ဒီမှာ ပြောနေအတဲ့ idle ဆိုတာက လက်ရှိ ရောက်နေတဲ့ state မှာပဲ ပုံမှန်ဆက်သွားနေတာကို ဆိုလိုတာပါ။ ရူပဗေဒ အနေနဲ့ ကြည့်ရင်တော့ ပြောစရာတွေ ရှိပါလိမ့်မယ်… </a:t>
            </a:r>
            <a:endParaRPr sz="2100"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41525"/>
            <a:ext cx="8578851" cy="22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398" name="Google Shape;39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65325"/>
            <a:ext cx="3805148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0" name="Google Shape;400;p57"/>
          <p:cNvSpPr txBox="1"/>
          <p:nvPr>
            <p:ph idx="1" type="body"/>
          </p:nvPr>
        </p:nvSpPr>
        <p:spPr>
          <a:xfrm>
            <a:off x="4572000" y="1028825"/>
            <a:ext cx="42603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Rules/heuristic process တွေအတွက် WFST က တအားကောင်းတယ်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ဥပမာ အနေနဲ့ အင်္ဂလိပ်စာကနေ မောစ့်ကုဒ် (i.e. encoding)၊ မောစ့်ကုဒ် ကနေ အင်္ဂလိပ်စာ (i.e. decoding) လုပ်လို့ ရတယ် </a:t>
            </a:r>
            <a:endParaRPr sz="2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06" name="Google Shape;40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65325"/>
            <a:ext cx="7950100" cy="391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13" name="Google Shape;41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325"/>
            <a:ext cx="8203834" cy="353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311700" y="44758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အင်္ဂလိပ်စာအတွက်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89125"/>
            <a:ext cx="8427293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3" name="Google Shape;423;p60"/>
          <p:cNvSpPr txBox="1"/>
          <p:nvPr>
            <p:ph idx="1" type="body"/>
          </p:nvPr>
        </p:nvSpPr>
        <p:spPr>
          <a:xfrm>
            <a:off x="311700" y="43996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မောစ့်ကုဒ်</a:t>
            </a:r>
            <a:r>
              <a:rPr lang="en" sz="2100"/>
              <a:t>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29" name="Google Shape;42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424685" cy="35692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1" name="Google Shape;431;p61"/>
          <p:cNvSpPr txBox="1"/>
          <p:nvPr>
            <p:ph idx="1" type="body"/>
          </p:nvPr>
        </p:nvSpPr>
        <p:spPr>
          <a:xfrm>
            <a:off x="311700" y="43996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မောစ့်ကုဒ်အတွက် symbol ဖိုင်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Who Am I? (@NECTEC, Khlong Luang, Thailand)</a:t>
            </a:r>
            <a:endParaRPr sz="272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12925"/>
            <a:ext cx="5056727" cy="3792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7"/>
          <p:cNvSpPr txBox="1"/>
          <p:nvPr/>
        </p:nvSpPr>
        <p:spPr>
          <a:xfrm>
            <a:off x="5734200" y="636725"/>
            <a:ext cx="31743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Visiting Professor (from Jan 2019 to Present)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Medical domain projects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Supervising students at various institutions, including AU, KU, KMITL, SIIT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222200" y="4512525"/>
            <a:ext cx="602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 photo with KMITL internship students at NECTEC office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(en2morse)</a:t>
            </a:r>
            <a:endParaRPr/>
          </a:p>
        </p:txBody>
      </p:sp>
      <p:sp>
        <p:nvSpPr>
          <p:cNvPr id="437" name="Google Shape;43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788" y="809950"/>
            <a:ext cx="3896311" cy="4181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789125"/>
            <a:ext cx="3690752" cy="427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(morse2en)</a:t>
            </a:r>
            <a:endParaRPr/>
          </a:p>
        </p:txBody>
      </p:sp>
      <p:sp>
        <p:nvSpPr>
          <p:cNvPr id="445" name="Google Shape;44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3045089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900" y="789125"/>
            <a:ext cx="2418483" cy="4201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6277850" y="1087200"/>
            <a:ext cx="25545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Lexicon ကို နှစ်ခုဆောက်ထားဖို့ လိုအပ်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en2morse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morse2en</a:t>
            </a:r>
            <a:endParaRPr sz="21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FST Construction (Morse encoder/decoder)</a:t>
            </a:r>
            <a:endParaRPr/>
          </a:p>
        </p:txBody>
      </p:sp>
      <p:sp>
        <p:nvSpPr>
          <p:cNvPr id="454" name="Google Shape;45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8578849" cy="250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6" name="Google Shape;456;p64"/>
          <p:cNvSpPr txBox="1"/>
          <p:nvPr>
            <p:ph idx="1" type="body"/>
          </p:nvPr>
        </p:nvSpPr>
        <p:spPr>
          <a:xfrm>
            <a:off x="311700" y="3772023"/>
            <a:ext cx="8520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အထက်ပါ bash shell script က ပထမဆုံး en2morse FST ကိုဆောက်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ပြီးတော့ fstinvert ဆိုတဲ့ command ကိုသုံးပြီး en2morse ကနေ morse2en အဖြစ် ပြောင်းလိုက်တာပါ</a:t>
            </a:r>
            <a:endParaRPr sz="2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62" name="Google Shape;46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8520598" cy="3389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3016250" y="4337100"/>
            <a:ext cx="49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Fig. Homepage of OpenFST</a:t>
            </a:r>
            <a:endParaRPr sz="17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70" name="Google Shape;47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65325"/>
            <a:ext cx="7726044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</a:t>
            </a:r>
            <a:endParaRPr/>
          </a:p>
        </p:txBody>
      </p:sp>
      <p:sp>
        <p:nvSpPr>
          <p:cNvPr id="477" name="Google Shape;47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199" cy="17757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311700" y="28696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Installation လုပ်လို့ အဆင်ပြေရင် အောက်ပါလိုမျိုး command တွေကို သုံးလို့ ရပါလိမ့်မယ်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Version မတူရင် တချို့ command line parameter တွေ တူမှာ မဟုတ်ဘူး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(Rational Operations)</a:t>
            </a:r>
            <a:endParaRPr/>
          </a:p>
        </p:txBody>
      </p:sp>
      <p:sp>
        <p:nvSpPr>
          <p:cNvPr id="485" name="Google Shape;48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8"/>
          <p:cNvSpPr txBox="1"/>
          <p:nvPr>
            <p:ph idx="1" type="body"/>
          </p:nvPr>
        </p:nvSpPr>
        <p:spPr>
          <a:xfrm>
            <a:off x="464100" y="1029475"/>
            <a:ext cx="25170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0 1 dog 0.5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1 2 cat 0.5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2 0.5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87" name="Google Shape;487;p68"/>
          <p:cNvSpPr txBox="1"/>
          <p:nvPr>
            <p:ph idx="1" type="body"/>
          </p:nvPr>
        </p:nvSpPr>
        <p:spPr>
          <a:xfrm>
            <a:off x="2978700" y="1029475"/>
            <a:ext cx="25170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</a:t>
            </a:r>
            <a:r>
              <a:rPr lang="en" sz="2100"/>
              <a:t>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0 1 bird 0.7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1 0.7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5569500" y="1029475"/>
            <a:ext cx="25170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syms.txt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&lt;epsilon&gt; 0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dog 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cat 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bird 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89" name="Google Shape;489;p68"/>
          <p:cNvSpPr txBox="1"/>
          <p:nvPr>
            <p:ph idx="1" type="body"/>
          </p:nvPr>
        </p:nvSpPr>
        <p:spPr>
          <a:xfrm>
            <a:off x="311700" y="33268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A.txt, B.txt ရယ်၊ syms.txt ဖိုင် သုံးဖန်ကို create လုပ်မယ်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Union, concat, closure ဆိုတဲ့ command သုံးခုကို မိတ်ဆက်မယ်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(Concat = Product)</a:t>
            </a:r>
            <a:endParaRPr/>
          </a:p>
        </p:txBody>
      </p:sp>
      <p:sp>
        <p:nvSpPr>
          <p:cNvPr id="495" name="Google Shape;49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175" y="2283775"/>
            <a:ext cx="3055136" cy="111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616232"/>
            <a:ext cx="8520599" cy="111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(Union =Sum)</a:t>
            </a:r>
            <a:endParaRPr/>
          </a:p>
        </p:txBody>
      </p:sp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025" y="1273550"/>
            <a:ext cx="3055136" cy="111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390962"/>
            <a:ext cx="6281064" cy="244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</a:t>
            </a:r>
            <a:r>
              <a:rPr lang="en"/>
              <a:t>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13" name="Google Shape;51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71"/>
          <p:cNvSpPr txBox="1"/>
          <p:nvPr>
            <p:ph idx="1" type="body"/>
          </p:nvPr>
        </p:nvSpPr>
        <p:spPr>
          <a:xfrm>
            <a:off x="311700" y="1117075"/>
            <a:ext cx="85206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closure operation (also called Kleene closure) in OpenFST creates a finite-state acceptor/transducer that accepts zero or more repetitions of the original FST's language. It's denoted as A* and is fundamental in regular expressions.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Who Am I? (@LU Lab., Pyin Oo Lwin, Myanmar)</a:t>
            </a:r>
            <a:endParaRPr sz="2720"/>
          </a:p>
        </p:txBody>
      </p:sp>
      <p:sp>
        <p:nvSpPr>
          <p:cNvPr id="96" name="Google Shape;96;p18"/>
          <p:cNvSpPr txBox="1"/>
          <p:nvPr/>
        </p:nvSpPr>
        <p:spPr>
          <a:xfrm>
            <a:off x="5734200" y="636725"/>
            <a:ext cx="31743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Lab Leader at LU Lab., Myanmar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Established in 2019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Internship Camp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R&amp;Ds with master’s and doctoral students 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222200" y="4512525"/>
            <a:ext cx="602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 group photo with 2019 internship students at LU Lab.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12925"/>
            <a:ext cx="5048724" cy="3786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20" name="Google Shape;52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50" y="971750"/>
            <a:ext cx="7733901" cy="38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</p:txBody>
      </p:sp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694964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939100"/>
            <a:ext cx="8698952" cy="1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OpenFST Operations (Closure)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35" name="Google Shape;53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74"/>
          <p:cNvSpPr txBox="1"/>
          <p:nvPr>
            <p:ph idx="1" type="body"/>
          </p:nvPr>
        </p:nvSpPr>
        <p:spPr>
          <a:xfrm>
            <a:off x="591700" y="1173800"/>
            <a:ext cx="82407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Now accept: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ε (empty string)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 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"dog cat dog cat dog cat"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etc.</a:t>
            </a:r>
            <a:endParaRPr sz="2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42" name="Google Shape;54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188271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49" name="Google Shape;54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8167659" cy="3896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56" name="Google Shape;55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77" title="Ethnolinguistic_map_of_Burma_1972_en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675" y="216426"/>
            <a:ext cx="2524324" cy="48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41525"/>
            <a:ext cx="5227904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64" name="Google Shape;56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6125717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71" name="Google Shape;57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6464071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78" name="Google Shape;57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41525"/>
            <a:ext cx="4625712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0"/>
          <p:cNvSpPr txBox="1"/>
          <p:nvPr>
            <p:ph idx="1" type="body"/>
          </p:nvPr>
        </p:nvSpPr>
        <p:spPr>
          <a:xfrm>
            <a:off x="5267625" y="1173800"/>
            <a:ext cx="35649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မြန်မာစာကို pivot အဖြစ်ထားပြီး experiment လုပ်ခဲ့တယ်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WFST-based machine translation ကိုလည်း လုပ်ခဲ့တယ်</a:t>
            </a:r>
            <a:endParaRPr sz="21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86" name="Google Shape;58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41525"/>
            <a:ext cx="5943618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65325"/>
            <a:ext cx="6565763" cy="376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3141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https://commons.wikimedia.org/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593" name="Google Shape;59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41525"/>
            <a:ext cx="7733500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600" name="Google Shape;60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56300"/>
            <a:ext cx="5712550" cy="41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607" name="Google Shape;60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1525"/>
            <a:ext cx="7169740" cy="404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614" name="Google Shape;61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789125"/>
            <a:ext cx="5844135" cy="420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621" name="Google Shape;62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41525"/>
            <a:ext cx="5593061" cy="404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Spoken Dialect Translation</a:t>
            </a:r>
            <a:endParaRPr/>
          </a:p>
        </p:txBody>
      </p:sp>
      <p:sp>
        <p:nvSpPr>
          <p:cNvPr id="628" name="Google Shape;62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1525"/>
            <a:ext cx="6976494" cy="404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WFST POS Tagging Demo</a:t>
            </a:r>
            <a:endParaRPr/>
          </a:p>
        </p:txBody>
      </p:sp>
      <p:sp>
        <p:nvSpPr>
          <p:cNvPr id="635" name="Google Shape;63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8167658" cy="39320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642" name="Google Shape;64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89"/>
          <p:cNvSpPr txBox="1"/>
          <p:nvPr>
            <p:ph idx="1" type="body"/>
          </p:nvPr>
        </p:nvSpPr>
        <p:spPr>
          <a:xfrm>
            <a:off x="591700" y="903376"/>
            <a:ext cx="82407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For FSAs (Acceptors):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Always use </a:t>
            </a:r>
            <a:r>
              <a:rPr lang="en" sz="2100">
                <a:solidFill>
                  <a:srgbClr val="0000FF"/>
                </a:solidFill>
              </a:rPr>
              <a:t>--acceptor</a:t>
            </a:r>
            <a:r>
              <a:rPr lang="en" sz="2100"/>
              <a:t> flag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Weights go at the end of transition lines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Final state weight is separate line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For FSTs (Transducers):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Never use --acceptor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Weights come after output symbols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Format: </a:t>
            </a:r>
            <a:r>
              <a:rPr lang="en" sz="2100">
                <a:solidFill>
                  <a:srgbClr val="0000FF"/>
                </a:solidFill>
              </a:rPr>
              <a:t>src dest in out [weight]</a:t>
            </a:r>
            <a:endParaRPr sz="2100">
              <a:solidFill>
                <a:srgbClr val="0000FF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Symbol Tables:</a:t>
            </a:r>
            <a:endParaRPr b="1"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FSAs only need </a:t>
            </a:r>
            <a:r>
              <a:rPr lang="en" sz="2100">
                <a:solidFill>
                  <a:srgbClr val="0000FF"/>
                </a:solidFill>
              </a:rPr>
              <a:t>--isymbols</a:t>
            </a:r>
            <a:endParaRPr sz="2100">
              <a:solidFill>
                <a:srgbClr val="0000FF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FSTs need both </a:t>
            </a:r>
            <a:r>
              <a:rPr lang="en" sz="2100">
                <a:solidFill>
                  <a:srgbClr val="0000FF"/>
                </a:solidFill>
              </a:rPr>
              <a:t>--isymbols</a:t>
            </a:r>
            <a:r>
              <a:rPr lang="en" sz="2100"/>
              <a:t> and </a:t>
            </a:r>
            <a:r>
              <a:rPr lang="en" sz="2100">
                <a:solidFill>
                  <a:srgbClr val="0000FF"/>
                </a:solidFill>
              </a:rPr>
              <a:t>--osymbols</a:t>
            </a:r>
            <a:endParaRPr sz="2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49" name="Google Shape;64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90"/>
          <p:cNvSpPr txBox="1"/>
          <p:nvPr>
            <p:ph idx="1" type="body"/>
          </p:nvPr>
        </p:nvSpPr>
        <p:spPr>
          <a:xfrm>
            <a:off x="591700" y="903376"/>
            <a:ext cx="82407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FSA, FST, WFST ကို မိတ်ဆက်ပေးခဲ့တယ်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အခြေခံ သီအိုရီရော၊ လက်တွေ့ပိုင်းတွေရော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OpenFST framework ကိုသုံးပြခဲ့တယ်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WFST ကိုသုံးပြီး spoken dialect language pair တွေအကြား (ဥပမာ ဘိတ်-ထားဝယ်၊ ဗမာ-ရခိုင်၊ ဗမာ-ပအိုဝ့်) လုပ်လို့ ရကြောင်း သင်ကြားပေးခဲ့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POS tagging ကိုလည်း WFST ကိုအခြေခံပြီး လုပ်လို့ရကြောင်း လက်တွေ့ လုပ်ပြခဲ့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သုံးလို့ရတဲ့ နေရာတွေက အများကြီးပါ (e.g. Automatic Speech Recognition, Text to Speech, Machine Translation, Parsing etc.)</a:t>
            </a:r>
            <a:endParaRPr sz="2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6" name="Google Shape;65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91"/>
          <p:cNvSpPr txBox="1"/>
          <p:nvPr>
            <p:ph idx="1" type="body"/>
          </p:nvPr>
        </p:nvSpPr>
        <p:spPr>
          <a:xfrm>
            <a:off x="591700" y="4484775"/>
            <a:ext cx="82407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လုပ်ခဲ့တဲ့အလုပ်တော်တော်များများကို github မှာ တင်ပေးထားပါတယ်</a:t>
            </a:r>
            <a:endParaRPr sz="2100"/>
          </a:p>
        </p:txBody>
      </p:sp>
      <p:pic>
        <p:nvPicPr>
          <p:cNvPr id="658" name="Google Shape;6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75" y="384075"/>
            <a:ext cx="5977999" cy="384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742150" y="4669125"/>
            <a:ext cx="32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https://en.qrtranslator.com/</a:t>
            </a:r>
            <a:r>
              <a:rPr lang="en" sz="2000"/>
              <a:t> </a:t>
            </a:r>
            <a:endParaRPr sz="2000"/>
          </a:p>
        </p:txBody>
      </p:sp>
      <p:pic>
        <p:nvPicPr>
          <p:cNvPr id="115" name="Google Shape;115;p20" title="QRT_145733749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" y="809375"/>
            <a:ext cx="2907126" cy="3876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371375" y="786475"/>
            <a:ext cx="55614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ပစ္စည်းအပ်တဲ့အခါ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တခါးကိုဆွဲဖွင့်ပြီး အပ်မယ့် ပစ္စည်းကိုထည့်ပါ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အကြွေစေ့ ယန်း၁၀၀ ကိုထည့်ပါ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တံခါးကို ပိတ် သော့ခတ်ပြီး၊ သော့ကို နှုတ်ယူပါ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အပ်ထားတဲ့ ပစ္စည်းကို ပြန်ယူတဲ့အခါ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သော့ဖွင့်ပြီး၊ တံခါးကိုဖွင့်ပါ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ယန်း၁၀၀ အကြွေစေ့ကို ပြန်ယူပါ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အပ်ထားတဲ့ ပစ္စည်းကို ပြန်ယူပြီး၊ တံခါးကို ပြန်ပိတ်ထားခဲ့ပါ </a:t>
            </a:r>
            <a:endParaRPr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64" name="Google Shape;66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92"/>
          <p:cNvSpPr txBox="1"/>
          <p:nvPr>
            <p:ph idx="1" type="body"/>
          </p:nvPr>
        </p:nvSpPr>
        <p:spPr>
          <a:xfrm>
            <a:off x="311800" y="4484775"/>
            <a:ext cx="8520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Homepage မှာလည်း ရေးထားတဲ့ စာတမ်း တော်တော်များများ တင်ပေးထား</a:t>
            </a:r>
            <a:endParaRPr sz="2100"/>
          </a:p>
        </p:txBody>
      </p:sp>
      <p:pic>
        <p:nvPicPr>
          <p:cNvPr id="666" name="Google Shape;6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806650"/>
            <a:ext cx="6291651" cy="352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3"/>
          <p:cNvSpPr txBox="1"/>
          <p:nvPr>
            <p:ph type="title"/>
          </p:nvPr>
        </p:nvSpPr>
        <p:spPr>
          <a:xfrm>
            <a:off x="311700" y="978425"/>
            <a:ext cx="85206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Thank you!</a:t>
            </a:r>
            <a:endParaRPr sz="5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Q&amp;A?</a:t>
            </a:r>
            <a:endParaRPr sz="5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300"/>
              <a:t>(ykt.nlp.ai@gmail.com)</a:t>
            </a:r>
            <a:endParaRPr sz="5300"/>
          </a:p>
        </p:txBody>
      </p:sp>
      <p:sp>
        <p:nvSpPr>
          <p:cNvPr id="672" name="Google Shape;67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78" name="Google Shape;678;p94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DAG</a:t>
            </a:r>
            <a:r>
              <a:rPr lang="en" sz="2000"/>
              <a:t>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https://en.wikipedia.org/wiki/Directed_acyclic_graph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Finite State Machines in Hardware (Volnei A. Pedroni, the MIT Press, 2013):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https://direct.mit.edu/books/monograph/4016/Finite-State-Machines-in-HardwareTheory-and-Design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OpenFST Library: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https://www.openfst.org/twiki/bin/view/FST/WebHome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Weighted Finite-State Transducer Algorithms An Overview: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https://cs.nyu.edu/~mohri/pub/fla.pdf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Finite-state text processing tutorials: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https://wellformedness.com/courses/fstp/</a:t>
            </a:r>
            <a:r>
              <a:rPr lang="en" sz="2000"/>
              <a:t> </a:t>
            </a: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Rewrite Rules Demo: </a:t>
            </a:r>
            <a:r>
              <a:rPr lang="en" sz="2000" u="sng">
                <a:solidFill>
                  <a:schemeClr val="hlink"/>
                </a:solidFill>
                <a:hlinkClick r:id="rId8"/>
              </a:rPr>
              <a:t>https://colab.research.google.com/drive/1pE1Q3rR_EOnqBUm-xMMjrPqPpjQjiPcx</a:t>
            </a:r>
            <a:r>
              <a:rPr lang="en" sz="2000"/>
              <a:t> </a:t>
            </a:r>
            <a:endParaRPr sz="2000"/>
          </a:p>
        </p:txBody>
      </p:sp>
      <p:sp>
        <p:nvSpPr>
          <p:cNvPr id="679" name="Google Shape;67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85" name="Google Shape;685;p95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Helsinki Finite-State Technology (library and application suite):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https://github.com/hfst/hfst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HFST Project Page: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https://hfst.github.io/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Mehryar Mohri, Fernando Pereira, Michael Riley, Weighted finite-state transducers in speech recognition, Computer Speech &amp; Language, Volume 16, Issue 1, 2002, Pages 69-88, ISSN 0885-2308,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https://doi.org/10.1006/csla.2001.0184</a:t>
            </a:r>
            <a:r>
              <a:rPr lang="en" sz="2000"/>
              <a:t>.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Weighted Finite State Transducers in Speech Recognition Slide: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cdn.wildapricot.com/419424/resources/Documents/Outreach/Distinguished%20lectures/MichaelRiley2014SeptSlides.pdf?version=1698754341000&amp;Policy=eyJTdGF0ZW1lbnQiOiBbeyJSZXNvdXJjZSI6Imh0dHBzOi8vY2RuLndpbGRhcHJpY290LmNvbS80MTk0MjQvcmVzb3VyY2VzL0RvY3VtZW50cy9PdXRyZWFjaC9EaXN0aW5ndWlzaGVkJTIwbGVjdHVyZXMvTWljaGFlbFJpbGV5MjAxNFNlcHRTbGlkZXMucGRmP3ZlcnNpb249MTY5ODc1NDM0MTAwMCIsIkNvbmRpdGlvbiI6eyJEYXRlTGVzc1RoYW4iOnsiQVdTOkVwb2NoVGltZSI6MTc1NDAxMzAyNn0sIklwQWRkcmVzcyI6eyJBV1M6U291cmNlSXAiOiIwLjAuMC4wLzAifX19XX0_&amp;Signature=pFw4WUWPINVCG3dAFssVnzr3V6YZzjUM3NebTyPIUStph5OGCLq0rsPuB2F5JB40Oitsqe39N6EjUnLjamDr3mDrN~zOfptDBSiEsd1Q3GH3GyBx5yY8yAw69qf3KFtlspyLeWdBD7oekhyxDXXN18jnYwvpxYlYCoiaPxjMCUIEoX27wpwtnm7AlbdJX1GD5QYUpUQMgmw0rljMzeKklkAbyZ5abwv7euWBY9~6mL~iJDgEXSQPBN396i7kpe~vK9aJxXPOP36ow80a2zZKivmrc2WPbmkNTf-ZgZFlAzZzdKMjZizBWP5Hvcpa5v6YdzRwRmTrmgVvi9sWUSSSEA__&amp;Key-Pair-Id=K27MGQSHTHAGGF</a:t>
            </a:r>
            <a:r>
              <a:rPr lang="en" sz="2000"/>
              <a:t> </a:t>
            </a:r>
            <a:endParaRPr sz="200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7"/>
            </a:pPr>
            <a:r>
              <a:rPr lang="en" sz="2000"/>
              <a:t>Experiments with Weighted Finite State Transducer (Repot):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https://homes.esat.kuleuven.be/~spch/flavor/reports/fst_report.pdf</a:t>
            </a:r>
            <a:r>
              <a:rPr lang="en" sz="2000"/>
              <a:t> </a:t>
            </a:r>
            <a:endParaRPr sz="2000"/>
          </a:p>
        </p:txBody>
      </p:sp>
      <p:sp>
        <p:nvSpPr>
          <p:cNvPr id="686" name="Google Shape;68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92" name="Google Shape;692;p96"/>
          <p:cNvSpPr txBox="1"/>
          <p:nvPr>
            <p:ph idx="1" type="body"/>
          </p:nvPr>
        </p:nvSpPr>
        <p:spPr>
          <a:xfrm>
            <a:off x="311700" y="771475"/>
            <a:ext cx="85206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https://www.openfst.org/twiki/pub/FST/FstSltTutorial/part1.pdf</a:t>
            </a:r>
            <a:r>
              <a:rPr lang="en" sz="2000"/>
              <a:t> 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/>
              <a:t>KaldiFST: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https://k2-fsa.github.io/kaldifst/referencens/index.html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12"/>
            </a:pPr>
            <a:r>
              <a:rPr lang="en" sz="2000"/>
              <a:t>Pronunciation Lab with OpenFST: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https://hollingk.github.io/tutorials/JHU_tutorial.html</a:t>
            </a:r>
            <a:r>
              <a:rPr lang="en" sz="2000"/>
              <a:t> </a:t>
            </a:r>
            <a:endParaRPr sz="2000"/>
          </a:p>
        </p:txBody>
      </p:sp>
      <p:sp>
        <p:nvSpPr>
          <p:cNvPr id="693" name="Google Shape;69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State Machines (Coin Locker)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64100" y="2870400"/>
            <a:ext cx="83472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ဂျပန်နိုင်ငံက အကြွေစေ့ ခဏထည့်ပြီး သုံးရတဲ့ coin locker ရဲ့ အဓိကျတဲ့ အလုပ်လုပ်ပုံ အဆင့်ဆင့်ကိုပဲ finite state machine အနေနဲ့ စဉ်းစားမယ် ဆိုရင် အထက်ပါအတိုင်း graph ပုံရလိမ့်မယ်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Programmer ကောင်းတစ်ယောက် ဖြစ်ချင်ရင် process flow ကို finite state machine အနေနဲ့ ဆွဲတတ်ရတယ် (သို့) flowchart ပေါ့ </a:t>
            </a:r>
            <a:endParaRPr sz="20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8411776" cy="139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